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sldIdLst>
    <p:sldId id="366" r:id="rId5"/>
    <p:sldId id="357" r:id="rId6"/>
    <p:sldId id="358" r:id="rId7"/>
    <p:sldId id="359"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7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t Purple w/ Dk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14259"/>
            <a:ext cx="9144000" cy="2387600"/>
          </a:xfrm>
        </p:spPr>
        <p:txBody>
          <a:bodyPr anchor="b"/>
          <a:lstStyle>
            <a:lvl1pPr algn="ctr">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993934"/>
            <a:ext cx="9144000" cy="1655762"/>
          </a:xfrm>
        </p:spPr>
        <p:txBody>
          <a:bodyPr/>
          <a:lstStyle>
            <a:lvl1pPr marL="0" indent="0" algn="ctr">
              <a:buNone/>
              <a:defRPr sz="240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18739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urple Bar Starter - Purple 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AA46C4-B71E-5C46-8036-FD7BF5E41F55}"/>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10" name="Freeform: Shape 8">
            <a:extLst>
              <a:ext uri="{FF2B5EF4-FFF2-40B4-BE49-F238E27FC236}">
                <a16:creationId xmlns:a16="http://schemas.microsoft.com/office/drawing/2014/main" id="{0C720ACE-9230-0540-A25F-3B10C85F8FD6}"/>
              </a:ext>
            </a:extLst>
          </p:cNvPr>
          <p:cNvSpPr/>
          <p:nvPr/>
        </p:nvSpPr>
        <p:spPr>
          <a:xfrm>
            <a:off x="972706" y="1438656"/>
            <a:ext cx="11408229" cy="3980688"/>
          </a:xfrm>
          <a:custGeom>
            <a:avLst/>
            <a:gdLst>
              <a:gd name="connsiteX0" fmla="*/ 2743200 w 15544800"/>
              <a:gd name="connsiteY0" fmla="*/ 0 h 5486400"/>
              <a:gd name="connsiteX1" fmla="*/ 15544800 w 15544800"/>
              <a:gd name="connsiteY1" fmla="*/ 0 h 5486400"/>
              <a:gd name="connsiteX2" fmla="*/ 15544800 w 15544800"/>
              <a:gd name="connsiteY2" fmla="*/ 5486400 h 5486400"/>
              <a:gd name="connsiteX3" fmla="*/ 2743200 w 15544800"/>
              <a:gd name="connsiteY3" fmla="*/ 5486400 h 5486400"/>
              <a:gd name="connsiteX4" fmla="*/ 0 w 15544800"/>
              <a:gd name="connsiteY4" fmla="*/ 2743200 h 5486400"/>
              <a:gd name="connsiteX5" fmla="*/ 2743200 w 15544800"/>
              <a:gd name="connsiteY5" fmla="*/ 0 h 5486400"/>
              <a:gd name="connsiteX0" fmla="*/ 2743200 w 17112343"/>
              <a:gd name="connsiteY0" fmla="*/ 0 h 5486400"/>
              <a:gd name="connsiteX1" fmla="*/ 17112343 w 17112343"/>
              <a:gd name="connsiteY1" fmla="*/ 0 h 5486400"/>
              <a:gd name="connsiteX2" fmla="*/ 15544800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 name="connsiteX0" fmla="*/ 2743200 w 17112343"/>
              <a:gd name="connsiteY0" fmla="*/ 0 h 5486400"/>
              <a:gd name="connsiteX1" fmla="*/ 17112343 w 17112343"/>
              <a:gd name="connsiteY1" fmla="*/ 0 h 5486400"/>
              <a:gd name="connsiteX2" fmla="*/ 17079686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2343" h="548640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421144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urple Bar Ender - Purpl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D06381-41A6-134E-B960-0BD2B4F644E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4" name="Freeform: Shape 8">
            <a:extLst>
              <a:ext uri="{FF2B5EF4-FFF2-40B4-BE49-F238E27FC236}">
                <a16:creationId xmlns:a16="http://schemas.microsoft.com/office/drawing/2014/main" id="{72FA96F7-B0C3-C04F-B4CF-0BF7BFBB3031}"/>
              </a:ext>
            </a:extLst>
          </p:cNvPr>
          <p:cNvSpPr/>
          <p:nvPr/>
        </p:nvSpPr>
        <p:spPr>
          <a:xfrm flipH="1">
            <a:off x="-149513" y="1438656"/>
            <a:ext cx="11408229" cy="3980688"/>
          </a:xfrm>
          <a:custGeom>
            <a:avLst/>
            <a:gdLst>
              <a:gd name="connsiteX0" fmla="*/ 2743200 w 15544800"/>
              <a:gd name="connsiteY0" fmla="*/ 0 h 5486400"/>
              <a:gd name="connsiteX1" fmla="*/ 15544800 w 15544800"/>
              <a:gd name="connsiteY1" fmla="*/ 0 h 5486400"/>
              <a:gd name="connsiteX2" fmla="*/ 15544800 w 15544800"/>
              <a:gd name="connsiteY2" fmla="*/ 5486400 h 5486400"/>
              <a:gd name="connsiteX3" fmla="*/ 2743200 w 15544800"/>
              <a:gd name="connsiteY3" fmla="*/ 5486400 h 5486400"/>
              <a:gd name="connsiteX4" fmla="*/ 0 w 15544800"/>
              <a:gd name="connsiteY4" fmla="*/ 2743200 h 5486400"/>
              <a:gd name="connsiteX5" fmla="*/ 2743200 w 15544800"/>
              <a:gd name="connsiteY5" fmla="*/ 0 h 5486400"/>
              <a:gd name="connsiteX0" fmla="*/ 2743200 w 17112343"/>
              <a:gd name="connsiteY0" fmla="*/ 0 h 5486400"/>
              <a:gd name="connsiteX1" fmla="*/ 17112343 w 17112343"/>
              <a:gd name="connsiteY1" fmla="*/ 0 h 5486400"/>
              <a:gd name="connsiteX2" fmla="*/ 15544800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 name="connsiteX0" fmla="*/ 2743200 w 17112343"/>
              <a:gd name="connsiteY0" fmla="*/ 0 h 5486400"/>
              <a:gd name="connsiteX1" fmla="*/ 17112343 w 17112343"/>
              <a:gd name="connsiteY1" fmla="*/ 0 h 5486400"/>
              <a:gd name="connsiteX2" fmla="*/ 17079686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2343" h="548640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2339905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urple Bar 1/2 - Purple Title and Logo -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6096001" y="1438470"/>
            <a:ext cx="6156207"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4" name="Picture Placeholder 3">
            <a:extLst>
              <a:ext uri="{FF2B5EF4-FFF2-40B4-BE49-F238E27FC236}">
                <a16:creationId xmlns:a16="http://schemas.microsoft.com/office/drawing/2014/main" id="{C9A850ED-756B-054D-9040-03F9CE826E62}"/>
              </a:ext>
            </a:extLst>
          </p:cNvPr>
          <p:cNvSpPr>
            <a:spLocks noGrp="1"/>
          </p:cNvSpPr>
          <p:nvPr>
            <p:ph type="pic" sz="quarter" idx="10"/>
          </p:nvPr>
        </p:nvSpPr>
        <p:spPr>
          <a:xfrm>
            <a:off x="0" y="1438276"/>
            <a:ext cx="6096000" cy="3981450"/>
          </a:xfrm>
        </p:spPr>
        <p:txBody>
          <a:bodyPr/>
          <a:lstStyle/>
          <a:p>
            <a:r>
              <a:rPr lang="en-US"/>
              <a:t>Click icon to add picture</a:t>
            </a:r>
          </a:p>
        </p:txBody>
      </p:sp>
    </p:spTree>
    <p:extLst>
      <p:ext uri="{BB962C8B-B14F-4D97-AF65-F5344CB8AC3E}">
        <p14:creationId xmlns:p14="http://schemas.microsoft.com/office/powerpoint/2010/main" val="4245253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urple Bar 1/2 - Purple Title and Logo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110837" y="1438470"/>
            <a:ext cx="6218559"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4" name="Picture Placeholder 3">
            <a:extLst>
              <a:ext uri="{FF2B5EF4-FFF2-40B4-BE49-F238E27FC236}">
                <a16:creationId xmlns:a16="http://schemas.microsoft.com/office/drawing/2014/main" id="{C9A850ED-756B-054D-9040-03F9CE826E62}"/>
              </a:ext>
            </a:extLst>
          </p:cNvPr>
          <p:cNvSpPr>
            <a:spLocks noGrp="1"/>
          </p:cNvSpPr>
          <p:nvPr>
            <p:ph type="pic" sz="quarter" idx="10"/>
          </p:nvPr>
        </p:nvSpPr>
        <p:spPr>
          <a:xfrm>
            <a:off x="6107722" y="1438470"/>
            <a:ext cx="6096000" cy="3981450"/>
          </a:xfrm>
        </p:spPr>
        <p:txBody>
          <a:bodyPr/>
          <a:lstStyle/>
          <a:p>
            <a:r>
              <a:rPr lang="en-US"/>
              <a:t>Click icon to add picture</a:t>
            </a:r>
          </a:p>
        </p:txBody>
      </p:sp>
    </p:spTree>
    <p:extLst>
      <p:ext uri="{BB962C8B-B14F-4D97-AF65-F5344CB8AC3E}">
        <p14:creationId xmlns:p14="http://schemas.microsoft.com/office/powerpoint/2010/main" val="2847456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urple Bar (Top Half)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22566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Tree>
    <p:extLst>
      <p:ext uri="{BB962C8B-B14F-4D97-AF65-F5344CB8AC3E}">
        <p14:creationId xmlns:p14="http://schemas.microsoft.com/office/powerpoint/2010/main" val="4055383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ple Bar (Top Third)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27068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Tree>
    <p:extLst>
      <p:ext uri="{BB962C8B-B14F-4D97-AF65-F5344CB8AC3E}">
        <p14:creationId xmlns:p14="http://schemas.microsoft.com/office/powerpoint/2010/main" val="3387659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Top Half)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7" name="Picture Placeholder 5">
            <a:extLst>
              <a:ext uri="{FF2B5EF4-FFF2-40B4-BE49-F238E27FC236}">
                <a16:creationId xmlns:a16="http://schemas.microsoft.com/office/drawing/2014/main" id="{58A66BED-EC7D-8247-94F2-49A6AC3BD430}"/>
              </a:ext>
            </a:extLst>
          </p:cNvPr>
          <p:cNvSpPr>
            <a:spLocks noGrp="1"/>
          </p:cNvSpPr>
          <p:nvPr>
            <p:ph type="pic" sz="quarter" idx="11"/>
          </p:nvPr>
        </p:nvSpPr>
        <p:spPr>
          <a:xfrm>
            <a:off x="0" y="1600200"/>
            <a:ext cx="12192000" cy="2438400"/>
          </a:xfrm>
          <a:prstGeom prst="rect">
            <a:avLst/>
          </a:prstGeom>
        </p:spPr>
        <p:txBody>
          <a:bodyPr/>
          <a:lstStyle/>
          <a:p>
            <a:r>
              <a:rPr lang="en-US"/>
              <a:t>Click icon to add picture</a:t>
            </a:r>
            <a:endParaRPr lang="uk-UA"/>
          </a:p>
        </p:txBody>
      </p:sp>
    </p:spTree>
    <p:extLst>
      <p:ext uri="{BB962C8B-B14F-4D97-AF65-F5344CB8AC3E}">
        <p14:creationId xmlns:p14="http://schemas.microsoft.com/office/powerpoint/2010/main" val="364478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70389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w/ Green Line Accent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pic>
        <p:nvPicPr>
          <p:cNvPr id="4" name="Graphic 3">
            <a:extLst>
              <a:ext uri="{FF2B5EF4-FFF2-40B4-BE49-F238E27FC236}">
                <a16:creationId xmlns:a16="http://schemas.microsoft.com/office/drawing/2014/main" id="{795E8F20-2A3A-034B-A088-3A801A9A0F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872133" y="0"/>
            <a:ext cx="2319867" cy="1608667"/>
          </a:xfrm>
          <a:prstGeom prst="rect">
            <a:avLst/>
          </a:prstGeom>
        </p:spPr>
      </p:pic>
    </p:spTree>
    <p:extLst>
      <p:ext uri="{BB962C8B-B14F-4D97-AF65-F5344CB8AC3E}">
        <p14:creationId xmlns:p14="http://schemas.microsoft.com/office/powerpoint/2010/main" val="147814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w/ Green Line Accent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795E8F20-2A3A-034B-A088-3A801A9A0F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872133" y="0"/>
            <a:ext cx="2319867" cy="1608667"/>
          </a:xfrm>
          <a:prstGeom prst="rect">
            <a:avLst/>
          </a:prstGeom>
        </p:spPr>
      </p:pic>
    </p:spTree>
    <p:extLst>
      <p:ext uri="{BB962C8B-B14F-4D97-AF65-F5344CB8AC3E}">
        <p14:creationId xmlns:p14="http://schemas.microsoft.com/office/powerpoint/2010/main" val="75198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Lt Purple w/ Lt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14259"/>
            <a:ext cx="9144000" cy="2387600"/>
          </a:xfrm>
        </p:spPr>
        <p:txBody>
          <a:bodyPr anchor="b"/>
          <a:lstStyle>
            <a:lvl1pPr algn="ctr">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993934"/>
            <a:ext cx="9144000" cy="1655762"/>
          </a:xfrm>
        </p:spPr>
        <p:txBody>
          <a:bodyPr/>
          <a:lstStyle>
            <a:lvl1pPr marL="0" indent="0" algn="ctr">
              <a:buNone/>
              <a:defRPr sz="240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0235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w/ Green Crosshatch Accent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9861984"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76A5025F-149B-0943-9648-C0FE770848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439400" y="0"/>
            <a:ext cx="1752600" cy="2167467"/>
          </a:xfrm>
          <a:prstGeom prst="rect">
            <a:avLst/>
          </a:prstGeom>
        </p:spPr>
      </p:pic>
    </p:spTree>
    <p:extLst>
      <p:ext uri="{BB962C8B-B14F-4D97-AF65-F5344CB8AC3E}">
        <p14:creationId xmlns:p14="http://schemas.microsoft.com/office/powerpoint/2010/main" val="3997765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 Green Crosshatch Accent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9861984"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76A5025F-149B-0943-9648-C0FE770848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439400" y="0"/>
            <a:ext cx="1752600" cy="2167467"/>
          </a:xfrm>
          <a:prstGeom prst="rect">
            <a:avLst/>
          </a:prstGeom>
        </p:spPr>
      </p:pic>
      <p:pic>
        <p:nvPicPr>
          <p:cNvPr id="4" name="Graphic 3">
            <a:extLst>
              <a:ext uri="{FF2B5EF4-FFF2-40B4-BE49-F238E27FC236}">
                <a16:creationId xmlns:a16="http://schemas.microsoft.com/office/drawing/2014/main" id="{8A37C3CC-213D-284D-84EA-72794D3670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2438901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ull Backgrou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1368530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alf and Half -  White Blank w/ Image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Tree>
    <p:extLst>
      <p:ext uri="{BB962C8B-B14F-4D97-AF65-F5344CB8AC3E}">
        <p14:creationId xmlns:p14="http://schemas.microsoft.com/office/powerpoint/2010/main" val="1771686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alf and Half -  White Blank w/ Imag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0" y="0"/>
            <a:ext cx="6096000" cy="6858000"/>
          </a:xfrm>
        </p:spPr>
        <p:txBody>
          <a:bodyPr/>
          <a:lstStyle/>
          <a:p>
            <a:r>
              <a:rPr lang="en-US"/>
              <a:t>Click icon to add picture</a:t>
            </a:r>
          </a:p>
        </p:txBody>
      </p:sp>
    </p:spTree>
    <p:extLst>
      <p:ext uri="{BB962C8B-B14F-4D97-AF65-F5344CB8AC3E}">
        <p14:creationId xmlns:p14="http://schemas.microsoft.com/office/powerpoint/2010/main" val="1039948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alf and Half -  White w/ Title and Image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
        <p:nvSpPr>
          <p:cNvPr id="3" name="Title 1">
            <a:extLst>
              <a:ext uri="{FF2B5EF4-FFF2-40B4-BE49-F238E27FC236}">
                <a16:creationId xmlns:a16="http://schemas.microsoft.com/office/drawing/2014/main" id="{49975955-D954-B848-8BB7-DD722EBE6821}"/>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903728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alf and Half -  White w/ Title and Image Right and Corner Acc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
        <p:nvSpPr>
          <p:cNvPr id="3" name="Title 1">
            <a:extLst>
              <a:ext uri="{FF2B5EF4-FFF2-40B4-BE49-F238E27FC236}">
                <a16:creationId xmlns:a16="http://schemas.microsoft.com/office/drawing/2014/main" id="{49975955-D954-B848-8BB7-DD722EBE6821}"/>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9E8C078C-14EF-E549-B3BD-C51C7BE50C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517102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alf and Half -  White w/ Title and Imag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0" y="0"/>
            <a:ext cx="6096000" cy="6858000"/>
          </a:xfrm>
        </p:spPr>
        <p:txBody>
          <a:bodyPr/>
          <a:lstStyle/>
          <a:p>
            <a:r>
              <a:rPr lang="en-US"/>
              <a:t>Click icon to add picture</a:t>
            </a:r>
          </a:p>
        </p:txBody>
      </p:sp>
      <p:sp>
        <p:nvSpPr>
          <p:cNvPr id="3" name="Title 1">
            <a:extLst>
              <a:ext uri="{FF2B5EF4-FFF2-40B4-BE49-F238E27FC236}">
                <a16:creationId xmlns:a16="http://schemas.microsoft.com/office/drawing/2014/main" id="{809E7CC9-B1A5-2D44-8B2F-8B707749CAE7}"/>
              </a:ext>
            </a:extLst>
          </p:cNvPr>
          <p:cNvSpPr>
            <a:spLocks noGrp="1"/>
          </p:cNvSpPr>
          <p:nvPr>
            <p:ph type="title"/>
          </p:nvPr>
        </p:nvSpPr>
        <p:spPr>
          <a:xfrm>
            <a:off x="6411687"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702188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alf and Half -  Purple Left and Tit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7476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alf and Half -  Purple Left and Title Right with Corner Acc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2AF2AAB8-5199-8E44-A902-14D415CED9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872133" y="5249333"/>
            <a:ext cx="2319867" cy="1608667"/>
          </a:xfrm>
          <a:prstGeom prst="rect">
            <a:avLst/>
          </a:prstGeom>
        </p:spPr>
      </p:pic>
    </p:spTree>
    <p:extLst>
      <p:ext uri="{BB962C8B-B14F-4D97-AF65-F5344CB8AC3E}">
        <p14:creationId xmlns:p14="http://schemas.microsoft.com/office/powerpoint/2010/main" val="76678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Slide Lt Purple w/ Dk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235200"/>
            <a:ext cx="9144000" cy="2387600"/>
          </a:xfrm>
        </p:spPr>
        <p:txBody>
          <a:bodyPr anchor="ctr"/>
          <a:lstStyle>
            <a:lvl1pPr algn="ctr">
              <a:defRPr sz="6000" b="1">
                <a:solidFill>
                  <a:schemeClr val="bg1"/>
                </a:solidFill>
              </a:defRPr>
            </a:lvl1pPr>
          </a:lstStyle>
          <a:p>
            <a:r>
              <a:rPr lang="en-US" dirty="0"/>
              <a:t>Click to edit Section title</a:t>
            </a:r>
          </a:p>
        </p:txBody>
      </p:sp>
    </p:spTree>
    <p:extLst>
      <p:ext uri="{BB962C8B-B14F-4D97-AF65-F5344CB8AC3E}">
        <p14:creationId xmlns:p14="http://schemas.microsoft.com/office/powerpoint/2010/main" val="4158482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alf and Half -  Purple Right and Title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641400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alf and Half -  Purple Right and Title Left and Corner Acc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BF27E210-3EC7-B345-92E4-99BB166052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653913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alf and Half -  Purple Right and Tit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72458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alf and Half -  Purple and Title Right, Image Left">
    <p:spTree>
      <p:nvGrpSpPr>
        <p:cNvPr id="1" name=""/>
        <p:cNvGrpSpPr/>
        <p:nvPr/>
      </p:nvGrpSpPr>
      <p:grpSpPr>
        <a:xfrm>
          <a:off x="0" y="0"/>
          <a:ext cx="0" cy="0"/>
          <a:chOff x="0" y="0"/>
          <a:chExt cx="0" cy="0"/>
        </a:xfrm>
      </p:grpSpPr>
      <p:sp>
        <p:nvSpPr>
          <p:cNvPr id="6" name="Background Color">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
        <p:nvSpPr>
          <p:cNvPr id="4" name="Rectangle Tint">
            <a:extLst>
              <a:ext uri="{FF2B5EF4-FFF2-40B4-BE49-F238E27FC236}">
                <a16:creationId xmlns:a16="http://schemas.microsoft.com/office/drawing/2014/main" id="{DD0B8E90-4F55-D843-9158-E7949E2B4935}"/>
              </a:ext>
            </a:extLst>
          </p:cNvPr>
          <p:cNvSpPr/>
          <p:nvPr/>
        </p:nvSpPr>
        <p:spPr>
          <a:xfrm>
            <a:off x="0" y="0"/>
            <a:ext cx="6096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Picture Placeholder 2">
            <a:extLst>
              <a:ext uri="{FF2B5EF4-FFF2-40B4-BE49-F238E27FC236}">
                <a16:creationId xmlns:a16="http://schemas.microsoft.com/office/drawing/2014/main" id="{87C68267-6C57-AF4A-8C3C-EBB2F4BE026C}"/>
              </a:ext>
            </a:extLst>
          </p:cNvPr>
          <p:cNvSpPr>
            <a:spLocks noGrp="1"/>
          </p:cNvSpPr>
          <p:nvPr>
            <p:ph type="pic" sz="quarter" idx="10"/>
          </p:nvPr>
        </p:nvSpPr>
        <p:spPr>
          <a:xfrm>
            <a:off x="0" y="0"/>
            <a:ext cx="6096000" cy="6858000"/>
          </a:xfrm>
        </p:spPr>
        <p:txBody>
          <a:bodyPr/>
          <a:lstStyle/>
          <a:p>
            <a:r>
              <a:rPr lang="en-US"/>
              <a:t>Click icon to add picture</a:t>
            </a:r>
          </a:p>
        </p:txBody>
      </p:sp>
    </p:spTree>
    <p:extLst>
      <p:ext uri="{BB962C8B-B14F-4D97-AF65-F5344CB8AC3E}">
        <p14:creationId xmlns:p14="http://schemas.microsoft.com/office/powerpoint/2010/main" val="3846635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alf and Half -  Title Left, Image Righ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357E1A-27AD-C149-B2C0-144B2AA9AC99}"/>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5" name="Rectangle Tint">
            <a:extLst>
              <a:ext uri="{FF2B5EF4-FFF2-40B4-BE49-F238E27FC236}">
                <a16:creationId xmlns:a16="http://schemas.microsoft.com/office/drawing/2014/main" id="{F018EEEE-5986-1745-9125-48E4EF82BE08}"/>
              </a:ext>
            </a:extLst>
          </p:cNvPr>
          <p:cNvSpPr/>
          <p:nvPr/>
        </p:nvSpPr>
        <p:spPr>
          <a:xfrm>
            <a:off x="6096000" y="0"/>
            <a:ext cx="6096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Tree>
    <p:extLst>
      <p:ext uri="{BB962C8B-B14F-4D97-AF65-F5344CB8AC3E}">
        <p14:creationId xmlns:p14="http://schemas.microsoft.com/office/powerpoint/2010/main" val="1329187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alf and Half -  Title Left with Corner Accent, Image Righ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357E1A-27AD-C149-B2C0-144B2AA9AC99}"/>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p>
        </p:txBody>
      </p:sp>
      <p:sp>
        <p:nvSpPr>
          <p:cNvPr id="5" name="Rectangle Tint">
            <a:extLst>
              <a:ext uri="{FF2B5EF4-FFF2-40B4-BE49-F238E27FC236}">
                <a16:creationId xmlns:a16="http://schemas.microsoft.com/office/drawing/2014/main" id="{F018EEEE-5986-1745-9125-48E4EF82BE08}"/>
              </a:ext>
            </a:extLst>
          </p:cNvPr>
          <p:cNvSpPr/>
          <p:nvPr/>
        </p:nvSpPr>
        <p:spPr>
          <a:xfrm>
            <a:off x="6096000" y="0"/>
            <a:ext cx="6096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pic>
        <p:nvPicPr>
          <p:cNvPr id="6" name="Graphic 5">
            <a:extLst>
              <a:ext uri="{FF2B5EF4-FFF2-40B4-BE49-F238E27FC236}">
                <a16:creationId xmlns:a16="http://schemas.microsoft.com/office/drawing/2014/main" id="{978E3FC5-00D5-EB47-A4C2-1992B43758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356434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Background with Left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CB7C9E-03B8-354D-B8D0-7EA03B47D25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11" name="Title Placeholder">
            <a:extLst>
              <a:ext uri="{FF2B5EF4-FFF2-40B4-BE49-F238E27FC236}">
                <a16:creationId xmlns:a16="http://schemas.microsoft.com/office/drawing/2014/main" id="{66D7D4A8-B9CF-C84D-B563-05F464F49094}"/>
              </a:ext>
            </a:extLst>
          </p:cNvPr>
          <p:cNvSpPr>
            <a:spLocks noGrp="1"/>
          </p:cNvSpPr>
          <p:nvPr>
            <p:ph type="body" sz="quarter" idx="11" hasCustomPrompt="1"/>
          </p:nvPr>
        </p:nvSpPr>
        <p:spPr>
          <a:xfrm>
            <a:off x="475192" y="836514"/>
            <a:ext cx="3275541" cy="960967"/>
          </a:xfrm>
        </p:spPr>
        <p:txBody>
          <a:bodyPr>
            <a:normAutofit/>
          </a:bodyPr>
          <a:lstStyle>
            <a:lvl1pPr marL="0" indent="0">
              <a:buNone/>
              <a:defRPr sz="3200">
                <a:solidFill>
                  <a:schemeClr val="bg1"/>
                </a:solidFill>
                <a:latin typeface="+mj-lt"/>
              </a:defRPr>
            </a:lvl1pPr>
            <a:lvl2pPr marL="457223" indent="0">
              <a:buNone/>
              <a:defRPr/>
            </a:lvl2pPr>
            <a:lvl3pPr marL="914446" indent="0">
              <a:buNone/>
              <a:defRPr/>
            </a:lvl3pPr>
            <a:lvl4pPr marL="1371669" indent="0">
              <a:buNone/>
              <a:defRPr/>
            </a:lvl4pPr>
            <a:lvl5pPr marL="1828891" indent="0">
              <a:buNone/>
              <a:defRPr/>
            </a:lvl5pPr>
          </a:lstStyle>
          <a:p>
            <a:pPr lvl="0"/>
            <a:r>
              <a:rPr lang="en-US" dirty="0"/>
              <a:t>Click to edit Master title</a:t>
            </a:r>
          </a:p>
        </p:txBody>
      </p:sp>
      <p:sp>
        <p:nvSpPr>
          <p:cNvPr id="13" name="Body Text Placeholder">
            <a:extLst>
              <a:ext uri="{FF2B5EF4-FFF2-40B4-BE49-F238E27FC236}">
                <a16:creationId xmlns:a16="http://schemas.microsoft.com/office/drawing/2014/main" id="{E624EB92-9ADA-E84F-BAF9-595242074896}"/>
              </a:ext>
            </a:extLst>
          </p:cNvPr>
          <p:cNvSpPr>
            <a:spLocks noGrp="1"/>
          </p:cNvSpPr>
          <p:nvPr>
            <p:ph type="body" sz="quarter" idx="12" hasCustomPrompt="1"/>
          </p:nvPr>
        </p:nvSpPr>
        <p:spPr>
          <a:xfrm>
            <a:off x="475192" y="2211290"/>
            <a:ext cx="3275541" cy="2800350"/>
          </a:xfrm>
        </p:spPr>
        <p:txBody>
          <a:bodyPr>
            <a:normAutofit/>
          </a:bodyPr>
          <a:lstStyle>
            <a:lvl1pPr marL="0" indent="0">
              <a:lnSpc>
                <a:spcPct val="100000"/>
              </a:lnSpc>
              <a:spcBef>
                <a:spcPts val="0"/>
              </a:spcBef>
              <a:spcAft>
                <a:spcPts val="0"/>
              </a:spcAft>
              <a:buNone/>
              <a:defRPr sz="1867">
                <a:solidFill>
                  <a:schemeClr val="bg1"/>
                </a:solidFill>
              </a:defRPr>
            </a:lvl1pPr>
            <a:lvl2pPr marL="457223" indent="0">
              <a:buNone/>
              <a:defRPr sz="1867">
                <a:solidFill>
                  <a:schemeClr val="bg1"/>
                </a:solidFill>
              </a:defRPr>
            </a:lvl2pPr>
            <a:lvl3pPr marL="914446" indent="0">
              <a:buNone/>
              <a:defRPr sz="1867">
                <a:solidFill>
                  <a:schemeClr val="bg1"/>
                </a:solidFill>
              </a:defRPr>
            </a:lvl3pPr>
            <a:lvl4pPr marL="1371669" indent="0">
              <a:buNone/>
              <a:defRPr sz="1867">
                <a:solidFill>
                  <a:schemeClr val="bg1"/>
                </a:solidFill>
              </a:defRPr>
            </a:lvl4pPr>
            <a:lvl5pPr marL="1828891" indent="0">
              <a:buNone/>
              <a:defRPr sz="1867">
                <a:solidFill>
                  <a:schemeClr val="bg1"/>
                </a:solidFill>
              </a:defRPr>
            </a:lvl5pPr>
          </a:lstStyle>
          <a:p>
            <a:pPr lvl="0"/>
            <a:r>
              <a:rPr lang="en-US" dirty="0"/>
              <a:t>Click to edit body text.</a:t>
            </a:r>
          </a:p>
        </p:txBody>
      </p:sp>
    </p:spTree>
    <p:extLst>
      <p:ext uri="{BB962C8B-B14F-4D97-AF65-F5344CB8AC3E}">
        <p14:creationId xmlns:p14="http://schemas.microsoft.com/office/powerpoint/2010/main" val="3532166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structional">
    <p:bg>
      <p:bgPr>
        <a:solidFill>
          <a:schemeClr val="accent5"/>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99E919-683C-5743-825A-9AF555410E0B}"/>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pic>
        <p:nvPicPr>
          <p:cNvPr id="7" name="Graphic 6">
            <a:extLst>
              <a:ext uri="{FF2B5EF4-FFF2-40B4-BE49-F238E27FC236}">
                <a16:creationId xmlns:a16="http://schemas.microsoft.com/office/drawing/2014/main" id="{C0182012-A588-8944-B35E-20607497A4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8" name="TextBox 7">
            <a:extLst>
              <a:ext uri="{FF2B5EF4-FFF2-40B4-BE49-F238E27FC236}">
                <a16:creationId xmlns:a16="http://schemas.microsoft.com/office/drawing/2014/main" id="{3BB5C39D-320A-CA41-ADD6-3E0B6455C219}"/>
              </a:ext>
            </a:extLst>
          </p:cNvPr>
          <p:cNvSpPr txBox="1"/>
          <p:nvPr/>
        </p:nvSpPr>
        <p:spPr>
          <a:xfrm>
            <a:off x="351691" y="6018172"/>
            <a:ext cx="5580054" cy="276999"/>
          </a:xfrm>
          <a:prstGeom prst="rect">
            <a:avLst/>
          </a:prstGeom>
          <a:noFill/>
        </p:spPr>
        <p:txBody>
          <a:bodyPr wrap="none" rtlCol="0">
            <a:spAutoFit/>
          </a:bodyPr>
          <a:lstStyle/>
          <a:p>
            <a:r>
              <a:rPr lang="en-US" sz="1200" i="1" dirty="0">
                <a:solidFill>
                  <a:schemeClr val="bg1">
                    <a:lumMod val="95000"/>
                  </a:schemeClr>
                </a:solidFill>
              </a:rPr>
              <a:t>This slide is for instructional purposes only, and is not to be used in public presentations</a:t>
            </a:r>
          </a:p>
        </p:txBody>
      </p:sp>
    </p:spTree>
    <p:extLst>
      <p:ext uri="{BB962C8B-B14F-4D97-AF65-F5344CB8AC3E}">
        <p14:creationId xmlns:p14="http://schemas.microsoft.com/office/powerpoint/2010/main" val="2865352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t Purple with Acc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5AC578E3-A570-694D-BFE3-FA5294FD4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3344968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k Purple with Title and Acc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5AC578E3-A570-694D-BFE3-FA5294FD4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355403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le Slide Dk Purple w/ Lt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235200"/>
            <a:ext cx="9144000" cy="2387600"/>
          </a:xfrm>
        </p:spPr>
        <p:txBody>
          <a:bodyPr anchor="ctr"/>
          <a:lstStyle>
            <a:lvl1pPr algn="ctr">
              <a:defRPr sz="6000" b="1">
                <a:solidFill>
                  <a:schemeClr val="bg1"/>
                </a:solidFill>
              </a:defRPr>
            </a:lvl1pPr>
          </a:lstStyle>
          <a:p>
            <a:r>
              <a:rPr lang="en-US" dirty="0"/>
              <a:t>Click to edit Section title</a:t>
            </a:r>
          </a:p>
        </p:txBody>
      </p:sp>
    </p:spTree>
    <p:extLst>
      <p:ext uri="{BB962C8B-B14F-4D97-AF65-F5344CB8AC3E}">
        <p14:creationId xmlns:p14="http://schemas.microsoft.com/office/powerpoint/2010/main" val="4272485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k Purple with Title and Logo">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B94B4BAD-FBC1-F445-B326-91B81580C8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3097776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k Purple with Titl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00981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urple Stacked with Logo">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2192FFB-9498-7D47-994E-F96BDB513946}"/>
              </a:ext>
            </a:extLst>
          </p:cNvPr>
          <p:cNvSpPr/>
          <p:nvPr/>
        </p:nvSpPr>
        <p:spPr>
          <a:xfrm>
            <a:off x="0" y="3429000"/>
            <a:ext cx="12192000" cy="3432048"/>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Graphic 4">
            <a:extLst>
              <a:ext uri="{FF2B5EF4-FFF2-40B4-BE49-F238E27FC236}">
                <a16:creationId xmlns:a16="http://schemas.microsoft.com/office/drawing/2014/main" id="{B94B4BAD-FBC1-F445-B326-91B81580C8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3947732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urple Stacked with Logo and Acc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42192FFB-9498-7D47-994E-F96BDB513946}"/>
              </a:ext>
            </a:extLst>
          </p:cNvPr>
          <p:cNvSpPr/>
          <p:nvPr/>
        </p:nvSpPr>
        <p:spPr>
          <a:xfrm>
            <a:off x="0" y="3429000"/>
            <a:ext cx="12192000" cy="3432048"/>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Graphic 4">
            <a:extLst>
              <a:ext uri="{FF2B5EF4-FFF2-40B4-BE49-F238E27FC236}">
                <a16:creationId xmlns:a16="http://schemas.microsoft.com/office/drawing/2014/main" id="{B94B4BAD-FBC1-F445-B326-91B81580C8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pic>
        <p:nvPicPr>
          <p:cNvPr id="6" name="Graphic 5">
            <a:extLst>
              <a:ext uri="{FF2B5EF4-FFF2-40B4-BE49-F238E27FC236}">
                <a16:creationId xmlns:a16="http://schemas.microsoft.com/office/drawing/2014/main" id="{67CCF0F8-7BD8-F549-9A5A-B711BB3CD4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595885" y="0"/>
            <a:ext cx="2596115" cy="1800225"/>
          </a:xfrm>
          <a:prstGeom prst="rect">
            <a:avLst/>
          </a:prstGeom>
        </p:spPr>
      </p:pic>
    </p:spTree>
    <p:extLst>
      <p:ext uri="{BB962C8B-B14F-4D97-AF65-F5344CB8AC3E}">
        <p14:creationId xmlns:p14="http://schemas.microsoft.com/office/powerpoint/2010/main" val="2347042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urple Stacked with Acc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42192FFB-9498-7D47-994E-F96BDB513946}"/>
              </a:ext>
            </a:extLst>
          </p:cNvPr>
          <p:cNvSpPr/>
          <p:nvPr/>
        </p:nvSpPr>
        <p:spPr>
          <a:xfrm>
            <a:off x="0" y="3429000"/>
            <a:ext cx="12192000" cy="3432048"/>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Graphic 5">
            <a:extLst>
              <a:ext uri="{FF2B5EF4-FFF2-40B4-BE49-F238E27FC236}">
                <a16:creationId xmlns:a16="http://schemas.microsoft.com/office/drawing/2014/main" id="{67CCF0F8-7BD8-F549-9A5A-B711BB3CD4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595885" y="0"/>
            <a:ext cx="2596115" cy="1800225"/>
          </a:xfrm>
          <a:prstGeom prst="rect">
            <a:avLst/>
          </a:prstGeom>
        </p:spPr>
      </p:pic>
    </p:spTree>
    <p:extLst>
      <p:ext uri="{BB962C8B-B14F-4D97-AF65-F5344CB8AC3E}">
        <p14:creationId xmlns:p14="http://schemas.microsoft.com/office/powerpoint/2010/main" val="3799266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alf and Half - Lt Purple w/ Title Left, Dk Purp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43B48D-77C1-4241-AD0C-2AEAF56D82D0}"/>
              </a:ext>
            </a:extLst>
          </p:cNvPr>
          <p:cNvSpPr/>
          <p:nvPr/>
        </p:nvSpPr>
        <p:spPr>
          <a:xfrm>
            <a:off x="0" y="-6039"/>
            <a:ext cx="60960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7" name="Rectangle 6">
            <a:extLst>
              <a:ext uri="{FF2B5EF4-FFF2-40B4-BE49-F238E27FC236}">
                <a16:creationId xmlns:a16="http://schemas.microsoft.com/office/drawing/2014/main" id="{C55F91C9-CC85-0647-BE20-C48FE9970C3A}"/>
              </a:ext>
            </a:extLst>
          </p:cNvPr>
          <p:cNvSpPr/>
          <p:nvPr/>
        </p:nvSpPr>
        <p:spPr>
          <a:xfrm>
            <a:off x="6096000" y="-6039"/>
            <a:ext cx="6096000" cy="68580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p:nvPr>
        </p:nvSpPr>
        <p:spPr>
          <a:xfrm>
            <a:off x="339133"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770633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Half and Half - Lt Purple w/ Title Right, Dk Purple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43B48D-77C1-4241-AD0C-2AEAF56D82D0}"/>
              </a:ext>
            </a:extLst>
          </p:cNvPr>
          <p:cNvSpPr/>
          <p:nvPr/>
        </p:nvSpPr>
        <p:spPr>
          <a:xfrm>
            <a:off x="6096000" y="0"/>
            <a:ext cx="60960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7" name="Rectangle 6">
            <a:extLst>
              <a:ext uri="{FF2B5EF4-FFF2-40B4-BE49-F238E27FC236}">
                <a16:creationId xmlns:a16="http://schemas.microsoft.com/office/drawing/2014/main" id="{C55F91C9-CC85-0647-BE20-C48FE9970C3A}"/>
              </a:ext>
            </a:extLst>
          </p:cNvPr>
          <p:cNvSpPr/>
          <p:nvPr/>
        </p:nvSpPr>
        <p:spPr>
          <a:xfrm>
            <a:off x="0" y="0"/>
            <a:ext cx="6096000" cy="68580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p:nvPr>
        </p:nvSpPr>
        <p:spPr>
          <a:xfrm>
            <a:off x="6435133"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785904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ne Third - Dk Purple w/ Title Left, Lt Purp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43B48D-77C1-4241-AD0C-2AEAF56D82D0}"/>
              </a:ext>
            </a:extLst>
          </p:cNvPr>
          <p:cNvSpPr/>
          <p:nvPr/>
        </p:nvSpPr>
        <p:spPr>
          <a:xfrm>
            <a:off x="4267200" y="0"/>
            <a:ext cx="79248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7" name="Rectangle 6">
            <a:extLst>
              <a:ext uri="{FF2B5EF4-FFF2-40B4-BE49-F238E27FC236}">
                <a16:creationId xmlns:a16="http://schemas.microsoft.com/office/drawing/2014/main" id="{C55F91C9-CC85-0647-BE20-C48FE9970C3A}"/>
              </a:ext>
            </a:extLst>
          </p:cNvPr>
          <p:cNvSpPr/>
          <p:nvPr/>
        </p:nvSpPr>
        <p:spPr>
          <a:xfrm>
            <a:off x="0" y="0"/>
            <a:ext cx="4267200" cy="68580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hasCustomPrompt="1"/>
          </p:nvPr>
        </p:nvSpPr>
        <p:spPr>
          <a:xfrm>
            <a:off x="324619" y="3008184"/>
            <a:ext cx="3579724" cy="841633"/>
          </a:xfrm>
        </p:spPr>
        <p:txBody>
          <a:bodyPr/>
          <a:lstStyle>
            <a:lvl1pPr algn="ctr">
              <a:defRPr>
                <a:solidFill>
                  <a:schemeClr val="bg1"/>
                </a:solidFill>
                <a:latin typeface="+mj-lt"/>
              </a:defRPr>
            </a:lvl1pPr>
          </a:lstStyle>
          <a:p>
            <a:r>
              <a:rPr lang="en-US" dirty="0"/>
              <a:t>Slide title</a:t>
            </a:r>
          </a:p>
        </p:txBody>
      </p:sp>
    </p:spTree>
    <p:extLst>
      <p:ext uri="{BB962C8B-B14F-4D97-AF65-F5344CB8AC3E}">
        <p14:creationId xmlns:p14="http://schemas.microsoft.com/office/powerpoint/2010/main" val="3963924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ne Third - Lt Purple w/ Title Left, Lt Whit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5F91C9-CC85-0647-BE20-C48FE9970C3A}"/>
              </a:ext>
            </a:extLst>
          </p:cNvPr>
          <p:cNvSpPr/>
          <p:nvPr/>
        </p:nvSpPr>
        <p:spPr>
          <a:xfrm>
            <a:off x="0" y="0"/>
            <a:ext cx="42672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accent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hasCustomPrompt="1"/>
          </p:nvPr>
        </p:nvSpPr>
        <p:spPr>
          <a:xfrm>
            <a:off x="324619" y="3008184"/>
            <a:ext cx="3579724" cy="841633"/>
          </a:xfrm>
        </p:spPr>
        <p:txBody>
          <a:bodyPr/>
          <a:lstStyle>
            <a:lvl1pPr algn="ctr">
              <a:defRPr>
                <a:solidFill>
                  <a:schemeClr val="bg1"/>
                </a:solidFill>
                <a:latin typeface="+mj-lt"/>
              </a:defRPr>
            </a:lvl1pPr>
          </a:lstStyle>
          <a:p>
            <a:r>
              <a:rPr lang="en-US" dirty="0"/>
              <a:t>Slide title</a:t>
            </a:r>
          </a:p>
        </p:txBody>
      </p:sp>
    </p:spTree>
    <p:extLst>
      <p:ext uri="{BB962C8B-B14F-4D97-AF65-F5344CB8AC3E}">
        <p14:creationId xmlns:p14="http://schemas.microsoft.com/office/powerpoint/2010/main" val="3836775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t Purple 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41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EF0C42-7A16-5C44-85A3-AC26F376CA3C}"/>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02456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k Purple 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969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A9CF85-C4BD-4828-B7E2-AE01278BD297}"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3F26F-1DBD-4AD9-8600-0F39E2897D5C}" type="slidenum">
              <a:rPr lang="en-US" smtClean="0"/>
              <a:t>‹#›</a:t>
            </a:fld>
            <a:endParaRPr lang="en-US"/>
          </a:p>
        </p:txBody>
      </p:sp>
    </p:spTree>
    <p:extLst>
      <p:ext uri="{BB962C8B-B14F-4D97-AF65-F5344CB8AC3E}">
        <p14:creationId xmlns:p14="http://schemas.microsoft.com/office/powerpoint/2010/main" val="323613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90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urple Bar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295495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urple Bar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Tree>
    <p:extLst>
      <p:ext uri="{BB962C8B-B14F-4D97-AF65-F5344CB8AC3E}">
        <p14:creationId xmlns:p14="http://schemas.microsoft.com/office/powerpoint/2010/main" val="297175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rple Bar - Teal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normAutofit/>
          </a:bodyPr>
          <a:lstStyle>
            <a:lvl1pPr>
              <a:defRPr sz="4400" b="0" i="0">
                <a:solidFill>
                  <a:schemeClr val="accent2"/>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9671708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9CF85-C4BD-4828-B7E2-AE01278BD297}" type="datetimeFigureOut">
              <a:rPr lang="en-US" smtClean="0"/>
              <a:t>7/24/2024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3F26F-1DBD-4AD9-8600-0F39E2897D5C}" type="slidenum">
              <a:rPr lang="en-US" smtClean="0"/>
              <a:t>‹#›</a:t>
            </a:fld>
            <a:endParaRPr lang="en-US"/>
          </a:p>
        </p:txBody>
      </p:sp>
    </p:spTree>
    <p:extLst>
      <p:ext uri="{BB962C8B-B14F-4D97-AF65-F5344CB8AC3E}">
        <p14:creationId xmlns:p14="http://schemas.microsoft.com/office/powerpoint/2010/main" val="18038767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F23CEE3-AA86-A842-967B-2480F57F91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40931" y="861872"/>
            <a:ext cx="4791456" cy="1330960"/>
          </a:xfrm>
          <a:prstGeom prst="rect">
            <a:avLst/>
          </a:prstGeom>
          <a:effectLst/>
        </p:spPr>
      </p:pic>
      <p:pic>
        <p:nvPicPr>
          <p:cNvPr id="4" name="Picture 3">
            <a:extLst>
              <a:ext uri="{FF2B5EF4-FFF2-40B4-BE49-F238E27FC236}">
                <a16:creationId xmlns:a16="http://schemas.microsoft.com/office/drawing/2014/main" id="{EB31BB2F-CD33-4DF8-9647-4D9BD1346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473" y="861872"/>
            <a:ext cx="1085458" cy="1314161"/>
          </a:xfrm>
          <a:prstGeom prst="rect">
            <a:avLst/>
          </a:prstGeom>
        </p:spPr>
      </p:pic>
      <p:sp>
        <p:nvSpPr>
          <p:cNvPr id="8" name="Title 7">
            <a:extLst>
              <a:ext uri="{FF2B5EF4-FFF2-40B4-BE49-F238E27FC236}">
                <a16:creationId xmlns:a16="http://schemas.microsoft.com/office/drawing/2014/main" id="{E65290FC-C509-4122-AFE5-E8828EB27BC5}"/>
              </a:ext>
            </a:extLst>
          </p:cNvPr>
          <p:cNvSpPr>
            <a:spLocks noGrp="1"/>
          </p:cNvSpPr>
          <p:nvPr>
            <p:ph type="ctrTitle"/>
          </p:nvPr>
        </p:nvSpPr>
        <p:spPr/>
        <p:txBody>
          <a:bodyPr/>
          <a:lstStyle/>
          <a:p>
            <a:r>
              <a:rPr lang="en-US" dirty="0"/>
              <a:t>Credit Card Request</a:t>
            </a:r>
          </a:p>
        </p:txBody>
      </p:sp>
      <p:sp>
        <p:nvSpPr>
          <p:cNvPr id="5" name="TextBox 4">
            <a:extLst>
              <a:ext uri="{FF2B5EF4-FFF2-40B4-BE49-F238E27FC236}">
                <a16:creationId xmlns:a16="http://schemas.microsoft.com/office/drawing/2014/main" id="{4E64172D-C745-4410-825C-9E56F6DC9B4E}"/>
              </a:ext>
            </a:extLst>
          </p:cNvPr>
          <p:cNvSpPr txBox="1"/>
          <p:nvPr/>
        </p:nvSpPr>
        <p:spPr>
          <a:xfrm>
            <a:off x="3048000" y="4395787"/>
            <a:ext cx="6096000" cy="2185214"/>
          </a:xfrm>
          <a:prstGeom prst="rect">
            <a:avLst/>
          </a:prstGeom>
          <a:noFill/>
        </p:spPr>
        <p:txBody>
          <a:bodyPr wrap="square">
            <a:spAutoFit/>
          </a:bodyPr>
          <a:lstStyle/>
          <a:p>
            <a:pPr algn="ctr" rtl="0">
              <a:spcBef>
                <a:spcPts val="0"/>
              </a:spcBef>
              <a:spcAft>
                <a:spcPts val="0"/>
              </a:spcAft>
            </a:pPr>
            <a:r>
              <a:rPr lang="en-US" sz="2000" b="0" i="0" u="none" strike="noStrike" dirty="0">
                <a:solidFill>
                  <a:srgbClr val="FFFFFF"/>
                </a:solidFill>
                <a:effectLst/>
                <a:latin typeface="Calibri" panose="020F0502020204030204" pitchFamily="34" charset="0"/>
              </a:rPr>
              <a:t>Nicole Turner, Director of Purchasing</a:t>
            </a:r>
          </a:p>
          <a:p>
            <a:pPr algn="ctr"/>
            <a:r>
              <a:rPr lang="en-US" sz="2000" b="0" i="0" u="none" strike="noStrike" dirty="0">
                <a:solidFill>
                  <a:srgbClr val="FFFFFF"/>
                </a:solidFill>
                <a:effectLst/>
                <a:latin typeface="Calibri" panose="020F0502020204030204" pitchFamily="34" charset="0"/>
              </a:rPr>
              <a:t>Carlos Gavidia, P-Card Administrator</a:t>
            </a:r>
            <a:endParaRPr lang="en-US" sz="2000" b="0" dirty="0">
              <a:effectLst/>
            </a:endParaRPr>
          </a:p>
          <a:p>
            <a:pPr algn="ctr" rtl="0">
              <a:spcBef>
                <a:spcPts val="0"/>
              </a:spcBef>
              <a:spcAft>
                <a:spcPts val="0"/>
              </a:spcAft>
            </a:pPr>
            <a:r>
              <a:rPr lang="en-US" sz="2000" b="0" i="0" u="none" strike="noStrike" dirty="0">
                <a:solidFill>
                  <a:srgbClr val="FFFFFF"/>
                </a:solidFill>
                <a:effectLst/>
                <a:latin typeface="Calibri" panose="020F0502020204030204" pitchFamily="34" charset="0"/>
              </a:rPr>
              <a:t>Anston Shockley, Buyer</a:t>
            </a:r>
            <a:endParaRPr lang="en-US" sz="2000" b="0" dirty="0">
              <a:effectLst/>
            </a:endParaRPr>
          </a:p>
          <a:p>
            <a:pPr algn="ctr" rtl="0">
              <a:spcBef>
                <a:spcPts val="0"/>
              </a:spcBef>
              <a:spcAft>
                <a:spcPts val="0"/>
              </a:spcAft>
            </a:pPr>
            <a:r>
              <a:rPr lang="en-US" sz="2000" b="0" i="0" u="none" strike="noStrike" dirty="0">
                <a:solidFill>
                  <a:srgbClr val="FFFFFF"/>
                </a:solidFill>
                <a:effectLst/>
                <a:latin typeface="Calibri" panose="020F0502020204030204" pitchFamily="34" charset="0"/>
              </a:rPr>
              <a:t>Wendy Cordero, Buyer</a:t>
            </a:r>
            <a:endParaRPr lang="en-US" sz="2000" b="0" dirty="0">
              <a:effectLst/>
            </a:endParaRPr>
          </a:p>
          <a:p>
            <a:pPr algn="ctr" rtl="0">
              <a:spcBef>
                <a:spcPts val="0"/>
              </a:spcBef>
              <a:spcAft>
                <a:spcPts val="0"/>
              </a:spcAft>
            </a:pPr>
            <a:r>
              <a:rPr lang="en-US" sz="2000" b="0" i="0" u="none" strike="noStrike" dirty="0">
                <a:solidFill>
                  <a:srgbClr val="FFFFFF"/>
                </a:solidFill>
                <a:effectLst/>
                <a:latin typeface="Calibri" panose="020F0502020204030204" pitchFamily="34" charset="0"/>
              </a:rPr>
              <a:t>Jeremy Torres, Buyer</a:t>
            </a:r>
            <a:br>
              <a:rPr lang="en-US" b="0" dirty="0">
                <a:effectLst/>
              </a:rPr>
            </a:br>
            <a:br>
              <a:rPr lang="en-US" b="0" dirty="0">
                <a:effectLst/>
              </a:rPr>
            </a:br>
            <a:endParaRPr lang="en-US" dirty="0"/>
          </a:p>
        </p:txBody>
      </p:sp>
    </p:spTree>
    <p:extLst>
      <p:ext uri="{BB962C8B-B14F-4D97-AF65-F5344CB8AC3E}">
        <p14:creationId xmlns:p14="http://schemas.microsoft.com/office/powerpoint/2010/main" val="132586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If we know the budget code we can enter it now, if we don’t know the entire code we can type in the portion we know and click the search icon to search for the correct code.</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4" name="Picture 3">
            <a:extLst>
              <a:ext uri="{FF2B5EF4-FFF2-40B4-BE49-F238E27FC236}">
                <a16:creationId xmlns:a16="http://schemas.microsoft.com/office/drawing/2014/main" id="{30972738-B886-47F7-A9E8-752A8B67DAE4}"/>
              </a:ext>
            </a:extLst>
          </p:cNvPr>
          <p:cNvPicPr>
            <a:picLocks noChangeAspect="1"/>
          </p:cNvPicPr>
          <p:nvPr/>
        </p:nvPicPr>
        <p:blipFill>
          <a:blip r:embed="rId3"/>
          <a:stretch>
            <a:fillRect/>
          </a:stretch>
        </p:blipFill>
        <p:spPr>
          <a:xfrm>
            <a:off x="1083522" y="187325"/>
            <a:ext cx="9886951" cy="5257592"/>
          </a:xfrm>
          <a:prstGeom prst="rect">
            <a:avLst/>
          </a:prstGeom>
        </p:spPr>
      </p:pic>
      <p:sp>
        <p:nvSpPr>
          <p:cNvPr id="6" name="Arrow: Right 5">
            <a:extLst>
              <a:ext uri="{FF2B5EF4-FFF2-40B4-BE49-F238E27FC236}">
                <a16:creationId xmlns:a16="http://schemas.microsoft.com/office/drawing/2014/main" id="{FA6F4544-CA68-44B0-829F-8EDEFA88ED65}"/>
              </a:ext>
            </a:extLst>
          </p:cNvPr>
          <p:cNvSpPr/>
          <p:nvPr/>
        </p:nvSpPr>
        <p:spPr>
          <a:xfrm>
            <a:off x="1954307" y="3345135"/>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D603D43-7B33-4812-99A4-0B643D5C1082}"/>
              </a:ext>
            </a:extLst>
          </p:cNvPr>
          <p:cNvSpPr/>
          <p:nvPr/>
        </p:nvSpPr>
        <p:spPr>
          <a:xfrm rot="5400000">
            <a:off x="8247528" y="2834146"/>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37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Once we have identified and highlighted our desired budget code, we can select it by either double clicking it or clicking select at the bottom of the page.</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4" name="Picture 3">
            <a:extLst>
              <a:ext uri="{FF2B5EF4-FFF2-40B4-BE49-F238E27FC236}">
                <a16:creationId xmlns:a16="http://schemas.microsoft.com/office/drawing/2014/main" id="{595AA985-AB50-405C-90B7-6BB88220CAB0}"/>
              </a:ext>
            </a:extLst>
          </p:cNvPr>
          <p:cNvPicPr>
            <a:picLocks noChangeAspect="1"/>
          </p:cNvPicPr>
          <p:nvPr/>
        </p:nvPicPr>
        <p:blipFill>
          <a:blip r:embed="rId3"/>
          <a:stretch>
            <a:fillRect/>
          </a:stretch>
        </p:blipFill>
        <p:spPr>
          <a:xfrm>
            <a:off x="1083522" y="187325"/>
            <a:ext cx="9886951" cy="5257592"/>
          </a:xfrm>
          <a:prstGeom prst="rect">
            <a:avLst/>
          </a:prstGeom>
        </p:spPr>
      </p:pic>
      <p:sp>
        <p:nvSpPr>
          <p:cNvPr id="6" name="Arrow: Right 5">
            <a:extLst>
              <a:ext uri="{FF2B5EF4-FFF2-40B4-BE49-F238E27FC236}">
                <a16:creationId xmlns:a16="http://schemas.microsoft.com/office/drawing/2014/main" id="{B7EEAAF4-CD09-47FB-B07E-7ED68080E160}"/>
              </a:ext>
            </a:extLst>
          </p:cNvPr>
          <p:cNvSpPr/>
          <p:nvPr/>
        </p:nvSpPr>
        <p:spPr>
          <a:xfrm>
            <a:off x="1936377" y="3847157"/>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12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We can now see that the budget code is filled with our selected account.</a:t>
            </a:r>
          </a:p>
          <a:p>
            <a:pPr algn="l"/>
            <a:r>
              <a:rPr lang="en-US" sz="1200" dirty="0"/>
              <a:t>If we wanted to split the purchase between multiple budgets we can add more account lines by clicking the plus icon and searching as we previously did.</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4" name="Picture 3">
            <a:extLst>
              <a:ext uri="{FF2B5EF4-FFF2-40B4-BE49-F238E27FC236}">
                <a16:creationId xmlns:a16="http://schemas.microsoft.com/office/drawing/2014/main" id="{6424D6D9-491C-413C-9489-FA5A107D1D88}"/>
              </a:ext>
            </a:extLst>
          </p:cNvPr>
          <p:cNvPicPr>
            <a:picLocks noChangeAspect="1"/>
          </p:cNvPicPr>
          <p:nvPr/>
        </p:nvPicPr>
        <p:blipFill>
          <a:blip r:embed="rId3"/>
          <a:stretch>
            <a:fillRect/>
          </a:stretch>
        </p:blipFill>
        <p:spPr>
          <a:xfrm>
            <a:off x="1083523" y="187325"/>
            <a:ext cx="9886950" cy="5257592"/>
          </a:xfrm>
          <a:prstGeom prst="rect">
            <a:avLst/>
          </a:prstGeom>
        </p:spPr>
      </p:pic>
      <p:sp>
        <p:nvSpPr>
          <p:cNvPr id="6" name="Arrow: Right 5">
            <a:extLst>
              <a:ext uri="{FF2B5EF4-FFF2-40B4-BE49-F238E27FC236}">
                <a16:creationId xmlns:a16="http://schemas.microsoft.com/office/drawing/2014/main" id="{C96E4C9F-F27C-4D7F-B7C5-0DC87E1402D7}"/>
              </a:ext>
            </a:extLst>
          </p:cNvPr>
          <p:cNvSpPr/>
          <p:nvPr/>
        </p:nvSpPr>
        <p:spPr>
          <a:xfrm rot="10800000">
            <a:off x="8928844" y="3542354"/>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94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When splitting accounts we can we can split by either percent or dollar amount. These must add up to the total requested or 100%. If not the system will not allow you to progress.</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4" name="Picture 3">
            <a:extLst>
              <a:ext uri="{FF2B5EF4-FFF2-40B4-BE49-F238E27FC236}">
                <a16:creationId xmlns:a16="http://schemas.microsoft.com/office/drawing/2014/main" id="{55B198B4-A05C-40AB-AAC2-5B7314D43829}"/>
              </a:ext>
            </a:extLst>
          </p:cNvPr>
          <p:cNvPicPr>
            <a:picLocks noChangeAspect="1"/>
          </p:cNvPicPr>
          <p:nvPr/>
        </p:nvPicPr>
        <p:blipFill>
          <a:blip r:embed="rId3"/>
          <a:stretch>
            <a:fillRect/>
          </a:stretch>
        </p:blipFill>
        <p:spPr>
          <a:xfrm>
            <a:off x="1083523" y="187325"/>
            <a:ext cx="9886950" cy="5257592"/>
          </a:xfrm>
          <a:prstGeom prst="rect">
            <a:avLst/>
          </a:prstGeom>
        </p:spPr>
      </p:pic>
      <p:sp>
        <p:nvSpPr>
          <p:cNvPr id="6" name="Arrow: Right 5">
            <a:extLst>
              <a:ext uri="{FF2B5EF4-FFF2-40B4-BE49-F238E27FC236}">
                <a16:creationId xmlns:a16="http://schemas.microsoft.com/office/drawing/2014/main" id="{A6FD8907-E1FF-40BB-9287-DD19F553640E}"/>
              </a:ext>
            </a:extLst>
          </p:cNvPr>
          <p:cNvSpPr/>
          <p:nvPr/>
        </p:nvSpPr>
        <p:spPr>
          <a:xfrm rot="16200000">
            <a:off x="6589053" y="4304357"/>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AA7B086E-016E-447C-AF55-7C6AE5BE82E7}"/>
              </a:ext>
            </a:extLst>
          </p:cNvPr>
          <p:cNvSpPr/>
          <p:nvPr/>
        </p:nvSpPr>
        <p:spPr>
          <a:xfrm rot="16200000">
            <a:off x="7261407" y="4304358"/>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71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We can then click “Upload” to add any supporting documentation for the purchase. This would be a form of proof for justification of expense on the selected account.</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4" name="Picture 3">
            <a:extLst>
              <a:ext uri="{FF2B5EF4-FFF2-40B4-BE49-F238E27FC236}">
                <a16:creationId xmlns:a16="http://schemas.microsoft.com/office/drawing/2014/main" id="{C0BDFF9D-83A1-45DC-82E6-717BE2CC174D}"/>
              </a:ext>
            </a:extLst>
          </p:cNvPr>
          <p:cNvPicPr>
            <a:picLocks noChangeAspect="1"/>
          </p:cNvPicPr>
          <p:nvPr/>
        </p:nvPicPr>
        <p:blipFill>
          <a:blip r:embed="rId3"/>
          <a:stretch>
            <a:fillRect/>
          </a:stretch>
        </p:blipFill>
        <p:spPr>
          <a:xfrm>
            <a:off x="1083523" y="187325"/>
            <a:ext cx="9886950" cy="5257592"/>
          </a:xfrm>
          <a:prstGeom prst="rect">
            <a:avLst/>
          </a:prstGeom>
        </p:spPr>
      </p:pic>
      <p:sp>
        <p:nvSpPr>
          <p:cNvPr id="6" name="Arrow: Right 5">
            <a:extLst>
              <a:ext uri="{FF2B5EF4-FFF2-40B4-BE49-F238E27FC236}">
                <a16:creationId xmlns:a16="http://schemas.microsoft.com/office/drawing/2014/main" id="{13C8A898-4839-41D7-98B6-846C2D7DFE24}"/>
              </a:ext>
            </a:extLst>
          </p:cNvPr>
          <p:cNvSpPr/>
          <p:nvPr/>
        </p:nvSpPr>
        <p:spPr>
          <a:xfrm>
            <a:off x="1963272" y="4519512"/>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214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After all these steps have been completed we can now click “Submit”.</a:t>
            </a:r>
          </a:p>
          <a:p>
            <a:pPr algn="l"/>
            <a:r>
              <a:rPr lang="en-US" sz="1200" dirty="0"/>
              <a:t>Upon submission these fund will be encumbered until the purchase is reconciled. </a:t>
            </a:r>
          </a:p>
          <a:p>
            <a:pPr algn="l"/>
            <a:r>
              <a:rPr lang="en-US" sz="1200" dirty="0"/>
              <a:t>Once reconciled, any excess funds will return to your budget.</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5" name="Picture 4">
            <a:extLst>
              <a:ext uri="{FF2B5EF4-FFF2-40B4-BE49-F238E27FC236}">
                <a16:creationId xmlns:a16="http://schemas.microsoft.com/office/drawing/2014/main" id="{A5AF57C7-2A69-4455-8F2D-72DCA33F87DD}"/>
              </a:ext>
            </a:extLst>
          </p:cNvPr>
          <p:cNvPicPr>
            <a:picLocks noChangeAspect="1"/>
          </p:cNvPicPr>
          <p:nvPr/>
        </p:nvPicPr>
        <p:blipFill>
          <a:blip r:embed="rId3"/>
          <a:stretch>
            <a:fillRect/>
          </a:stretch>
        </p:blipFill>
        <p:spPr>
          <a:xfrm>
            <a:off x="1083522" y="187325"/>
            <a:ext cx="9886951" cy="5257592"/>
          </a:xfrm>
          <a:prstGeom prst="rect">
            <a:avLst/>
          </a:prstGeom>
        </p:spPr>
      </p:pic>
      <p:sp>
        <p:nvSpPr>
          <p:cNvPr id="8" name="Arrow: Right 7">
            <a:extLst>
              <a:ext uri="{FF2B5EF4-FFF2-40B4-BE49-F238E27FC236}">
                <a16:creationId xmlns:a16="http://schemas.microsoft.com/office/drawing/2014/main" id="{32EAF837-F1A0-48DE-8C56-6B7177996A26}"/>
              </a:ext>
            </a:extLst>
          </p:cNvPr>
          <p:cNvSpPr/>
          <p:nvPr/>
        </p:nvSpPr>
        <p:spPr>
          <a:xfrm>
            <a:off x="5118849" y="4662947"/>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1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9E7A2A-9CE8-4CD5-A8F4-069461690275}"/>
              </a:ext>
            </a:extLst>
          </p:cNvPr>
          <p:cNvPicPr>
            <a:picLocks noChangeAspect="1"/>
          </p:cNvPicPr>
          <p:nvPr/>
        </p:nvPicPr>
        <p:blipFill>
          <a:blip r:embed="rId2"/>
          <a:stretch>
            <a:fillRect/>
          </a:stretch>
        </p:blipFill>
        <p:spPr>
          <a:xfrm>
            <a:off x="1083522" y="187325"/>
            <a:ext cx="9886951" cy="5257592"/>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If all steps were followed correctly we should see the green verification message indicated above! </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sp>
        <p:nvSpPr>
          <p:cNvPr id="8" name="Arrow: Right 7">
            <a:extLst>
              <a:ext uri="{FF2B5EF4-FFF2-40B4-BE49-F238E27FC236}">
                <a16:creationId xmlns:a16="http://schemas.microsoft.com/office/drawing/2014/main" id="{32EAF837-F1A0-48DE-8C56-6B7177996A26}"/>
              </a:ext>
            </a:extLst>
          </p:cNvPr>
          <p:cNvSpPr/>
          <p:nvPr/>
        </p:nvSpPr>
        <p:spPr>
          <a:xfrm rot="10800000">
            <a:off x="4823014" y="1919747"/>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20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ontline Education Signs Definitive Agreement to Acquire Perennial EdTech">
            <a:extLst>
              <a:ext uri="{FF2B5EF4-FFF2-40B4-BE49-F238E27FC236}">
                <a16:creationId xmlns:a16="http://schemas.microsoft.com/office/drawing/2014/main" id="{08B02C2A-EAC1-06C4-6BA4-CEBE9AB216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92" b="17721"/>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0F15B-5672-25DF-9BFB-3C90B426A46A}"/>
              </a:ext>
            </a:extLst>
          </p:cNvPr>
          <p:cNvSpPr txBox="1"/>
          <p:nvPr/>
        </p:nvSpPr>
        <p:spPr>
          <a:xfrm>
            <a:off x="1343025" y="3710613"/>
            <a:ext cx="9515475" cy="2452687"/>
          </a:xfrm>
          <a:prstGeom prst="rect">
            <a:avLst/>
          </a:prstGeom>
        </p:spPr>
        <p:txBody>
          <a:bodyPr vert="horz" lIns="91440" tIns="45720" rIns="91440" bIns="45720" rtlCol="0" anchor="ctr">
            <a:noAutofit/>
          </a:bodyPr>
          <a:lstStyle/>
          <a:p>
            <a:pPr algn="ctr">
              <a:lnSpc>
                <a:spcPct val="90000"/>
              </a:lnSpc>
              <a:spcAft>
                <a:spcPts val="600"/>
              </a:spcAft>
            </a:pPr>
            <a:r>
              <a:rPr lang="en-US" sz="4000" dirty="0">
                <a:solidFill>
                  <a:srgbClr val="7C4181"/>
                </a:solidFill>
              </a:rPr>
              <a:t>You have now learned how to Create a</a:t>
            </a:r>
          </a:p>
          <a:p>
            <a:pPr algn="ctr">
              <a:lnSpc>
                <a:spcPct val="90000"/>
              </a:lnSpc>
              <a:spcAft>
                <a:spcPts val="600"/>
              </a:spcAft>
            </a:pPr>
            <a:r>
              <a:rPr lang="en-US" sz="4000" dirty="0">
                <a:solidFill>
                  <a:srgbClr val="7C4181"/>
                </a:solidFill>
              </a:rPr>
              <a:t>Credit Card Request in Frontline.</a:t>
            </a:r>
          </a:p>
          <a:p>
            <a:pPr algn="ctr">
              <a:lnSpc>
                <a:spcPct val="90000"/>
              </a:lnSpc>
              <a:spcAft>
                <a:spcPts val="600"/>
              </a:spcAft>
            </a:pPr>
            <a:r>
              <a:rPr lang="en-US" sz="4000" dirty="0">
                <a:solidFill>
                  <a:srgbClr val="7C4181"/>
                </a:solidFill>
              </a:rPr>
              <a:t>If you have additional questions, please </a:t>
            </a:r>
          </a:p>
          <a:p>
            <a:pPr algn="ctr">
              <a:lnSpc>
                <a:spcPct val="90000"/>
              </a:lnSpc>
              <a:spcAft>
                <a:spcPts val="600"/>
              </a:spcAft>
            </a:pPr>
            <a:r>
              <a:rPr lang="en-US" sz="4000" dirty="0">
                <a:solidFill>
                  <a:srgbClr val="7C4181"/>
                </a:solidFill>
              </a:rPr>
              <a:t>reach </a:t>
            </a:r>
            <a:r>
              <a:rPr lang="en-US" sz="4000">
                <a:solidFill>
                  <a:srgbClr val="7C4181"/>
                </a:solidFill>
              </a:rPr>
              <a:t>out to the </a:t>
            </a:r>
            <a:r>
              <a:rPr lang="en-US" sz="4000" dirty="0">
                <a:solidFill>
                  <a:srgbClr val="7C4181"/>
                </a:solidFill>
              </a:rPr>
              <a:t>P-Card Administrator. </a:t>
            </a:r>
          </a:p>
        </p:txBody>
      </p:sp>
    </p:spTree>
    <p:extLst>
      <p:ext uri="{BB962C8B-B14F-4D97-AF65-F5344CB8AC3E}">
        <p14:creationId xmlns:p14="http://schemas.microsoft.com/office/powerpoint/2010/main" val="198590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9F33C9-A591-46DA-A858-09B573D08997}"/>
              </a:ext>
            </a:extLst>
          </p:cNvPr>
          <p:cNvPicPr>
            <a:picLocks noChangeAspect="1"/>
          </p:cNvPicPr>
          <p:nvPr/>
        </p:nvPicPr>
        <p:blipFill>
          <a:blip r:embed="rId2"/>
          <a:stretch>
            <a:fillRect/>
          </a:stretch>
        </p:blipFill>
        <p:spPr>
          <a:xfrm>
            <a:off x="1083522" y="187326"/>
            <a:ext cx="9886950" cy="5257592"/>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2" y="5628715"/>
            <a:ext cx="9886950" cy="1228725"/>
          </a:xfrm>
        </p:spPr>
        <p:txBody>
          <a:bodyPr>
            <a:normAutofit/>
          </a:bodyPr>
          <a:lstStyle/>
          <a:p>
            <a:pPr algn="l"/>
            <a:r>
              <a:rPr lang="en-US" sz="1200" dirty="0"/>
              <a:t>Begin by searching “Create Credit Card Request” from the landing page. </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sp>
        <p:nvSpPr>
          <p:cNvPr id="6" name="Arrow: Right 5">
            <a:extLst>
              <a:ext uri="{FF2B5EF4-FFF2-40B4-BE49-F238E27FC236}">
                <a16:creationId xmlns:a16="http://schemas.microsoft.com/office/drawing/2014/main" id="{961DEE1C-A76C-48BC-9536-F57EED426A67}"/>
              </a:ext>
            </a:extLst>
          </p:cNvPr>
          <p:cNvSpPr/>
          <p:nvPr/>
        </p:nvSpPr>
        <p:spPr>
          <a:xfrm>
            <a:off x="6320118" y="1420906"/>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36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857861-5FE4-41E5-B7D4-823AA0949E33}"/>
              </a:ext>
            </a:extLst>
          </p:cNvPr>
          <p:cNvPicPr>
            <a:picLocks noChangeAspect="1"/>
          </p:cNvPicPr>
          <p:nvPr/>
        </p:nvPicPr>
        <p:blipFill>
          <a:blip r:embed="rId2"/>
          <a:stretch>
            <a:fillRect/>
          </a:stretch>
        </p:blipFill>
        <p:spPr>
          <a:xfrm>
            <a:off x="1083522" y="187326"/>
            <a:ext cx="9886950" cy="5257592"/>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2" y="5629275"/>
            <a:ext cx="9886950" cy="1228725"/>
          </a:xfrm>
        </p:spPr>
        <p:txBody>
          <a:bodyPr>
            <a:normAutofit/>
          </a:bodyPr>
          <a:lstStyle/>
          <a:p>
            <a:pPr algn="l"/>
            <a:r>
              <a:rPr lang="en-US" sz="1200" dirty="0"/>
              <a:t>Begin typing in the vendor name. The vendor names will begin to auto-populate upon typing.</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sp>
        <p:nvSpPr>
          <p:cNvPr id="8" name="Arrow: Right 7">
            <a:extLst>
              <a:ext uri="{FF2B5EF4-FFF2-40B4-BE49-F238E27FC236}">
                <a16:creationId xmlns:a16="http://schemas.microsoft.com/office/drawing/2014/main" id="{AEC5308D-1967-4033-B966-D1B5C688942F}"/>
              </a:ext>
            </a:extLst>
          </p:cNvPr>
          <p:cNvSpPr/>
          <p:nvPr/>
        </p:nvSpPr>
        <p:spPr>
          <a:xfrm>
            <a:off x="6983506" y="2170762"/>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39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75DF2C-6C2D-41A2-88BE-5C15D2F292E7}"/>
              </a:ext>
            </a:extLst>
          </p:cNvPr>
          <p:cNvPicPr>
            <a:picLocks noChangeAspect="1"/>
          </p:cNvPicPr>
          <p:nvPr/>
        </p:nvPicPr>
        <p:blipFill>
          <a:blip r:embed="rId2"/>
          <a:stretch>
            <a:fillRect/>
          </a:stretch>
        </p:blipFill>
        <p:spPr>
          <a:xfrm>
            <a:off x="1083523" y="187325"/>
            <a:ext cx="9886950" cy="5257592"/>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We will next choose the category for our vendor for our purchase.</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sp>
        <p:nvSpPr>
          <p:cNvPr id="10" name="Arrow: Right 9">
            <a:extLst>
              <a:ext uri="{FF2B5EF4-FFF2-40B4-BE49-F238E27FC236}">
                <a16:creationId xmlns:a16="http://schemas.microsoft.com/office/drawing/2014/main" id="{6C2E21C9-B6B5-4F5D-A910-89ED9C74BEE0}"/>
              </a:ext>
            </a:extLst>
          </p:cNvPr>
          <p:cNvSpPr/>
          <p:nvPr/>
        </p:nvSpPr>
        <p:spPr>
          <a:xfrm>
            <a:off x="2447366" y="2152832"/>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19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822BC-D64A-460B-BDA3-2B283A886BB9}"/>
              </a:ext>
            </a:extLst>
          </p:cNvPr>
          <p:cNvPicPr>
            <a:picLocks noChangeAspect="1"/>
          </p:cNvPicPr>
          <p:nvPr/>
        </p:nvPicPr>
        <p:blipFill>
          <a:blip r:embed="rId2"/>
          <a:stretch>
            <a:fillRect/>
          </a:stretch>
        </p:blipFill>
        <p:spPr>
          <a:xfrm>
            <a:off x="1083522" y="187325"/>
            <a:ext cx="9886951" cy="5257592"/>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Next we will add in the “Description” field the most descriptive description of our proposed purchase.</a:t>
            </a:r>
          </a:p>
          <a:p>
            <a:pPr algn="l"/>
            <a:r>
              <a:rPr lang="en-US" sz="1200" dirty="0"/>
              <a:t>Note: The more detail we have in the “Description” field will both assist with approvals and audits.</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sp>
        <p:nvSpPr>
          <p:cNvPr id="8" name="Arrow: Right 7">
            <a:extLst>
              <a:ext uri="{FF2B5EF4-FFF2-40B4-BE49-F238E27FC236}">
                <a16:creationId xmlns:a16="http://schemas.microsoft.com/office/drawing/2014/main" id="{0F9C7F1B-82A1-4EF2-9E0F-9BD4E84DA084}"/>
              </a:ext>
            </a:extLst>
          </p:cNvPr>
          <p:cNvSpPr/>
          <p:nvPr/>
        </p:nvSpPr>
        <p:spPr>
          <a:xfrm>
            <a:off x="2447366" y="2323161"/>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20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In our next field we will select the desired credit card for the request.</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6" name="Picture 5">
            <a:extLst>
              <a:ext uri="{FF2B5EF4-FFF2-40B4-BE49-F238E27FC236}">
                <a16:creationId xmlns:a16="http://schemas.microsoft.com/office/drawing/2014/main" id="{2FDF3C12-0E0E-4C71-849D-DFA177235625}"/>
              </a:ext>
            </a:extLst>
          </p:cNvPr>
          <p:cNvPicPr>
            <a:picLocks noChangeAspect="1"/>
          </p:cNvPicPr>
          <p:nvPr/>
        </p:nvPicPr>
        <p:blipFill>
          <a:blip r:embed="rId3"/>
          <a:stretch>
            <a:fillRect/>
          </a:stretch>
        </p:blipFill>
        <p:spPr>
          <a:xfrm>
            <a:off x="1083522" y="187325"/>
            <a:ext cx="9886951" cy="5257592"/>
          </a:xfrm>
          <a:prstGeom prst="rect">
            <a:avLst/>
          </a:prstGeom>
        </p:spPr>
      </p:pic>
      <p:sp>
        <p:nvSpPr>
          <p:cNvPr id="8" name="Arrow: Right 7">
            <a:extLst>
              <a:ext uri="{FF2B5EF4-FFF2-40B4-BE49-F238E27FC236}">
                <a16:creationId xmlns:a16="http://schemas.microsoft.com/office/drawing/2014/main" id="{B6536522-F46E-4DEB-8EF4-772A0B21880A}"/>
              </a:ext>
            </a:extLst>
          </p:cNvPr>
          <p:cNvSpPr/>
          <p:nvPr/>
        </p:nvSpPr>
        <p:spPr>
          <a:xfrm>
            <a:off x="2447366" y="2861041"/>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05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The requestor field should be ourselves.</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4" name="Picture 3">
            <a:extLst>
              <a:ext uri="{FF2B5EF4-FFF2-40B4-BE49-F238E27FC236}">
                <a16:creationId xmlns:a16="http://schemas.microsoft.com/office/drawing/2014/main" id="{25261C1C-C126-473F-B48D-78E7BCC790D3}"/>
              </a:ext>
            </a:extLst>
          </p:cNvPr>
          <p:cNvPicPr>
            <a:picLocks noChangeAspect="1"/>
          </p:cNvPicPr>
          <p:nvPr/>
        </p:nvPicPr>
        <p:blipFill>
          <a:blip r:embed="rId3"/>
          <a:stretch>
            <a:fillRect/>
          </a:stretch>
        </p:blipFill>
        <p:spPr>
          <a:xfrm>
            <a:off x="1083522" y="187325"/>
            <a:ext cx="9886951" cy="5257592"/>
          </a:xfrm>
          <a:prstGeom prst="rect">
            <a:avLst/>
          </a:prstGeom>
        </p:spPr>
      </p:pic>
      <p:sp>
        <p:nvSpPr>
          <p:cNvPr id="6" name="Arrow: Right 5">
            <a:extLst>
              <a:ext uri="{FF2B5EF4-FFF2-40B4-BE49-F238E27FC236}">
                <a16:creationId xmlns:a16="http://schemas.microsoft.com/office/drawing/2014/main" id="{49134B44-F8C1-43A1-BE07-031B1277DCEA}"/>
              </a:ext>
            </a:extLst>
          </p:cNvPr>
          <p:cNvSpPr/>
          <p:nvPr/>
        </p:nvSpPr>
        <p:spPr>
          <a:xfrm>
            <a:off x="6194614" y="2341091"/>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37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59E071-DA72-40D2-9635-F99CCF6B61C3}"/>
              </a:ext>
            </a:extLst>
          </p:cNvPr>
          <p:cNvPicPr>
            <a:picLocks noChangeAspect="1"/>
          </p:cNvPicPr>
          <p:nvPr/>
        </p:nvPicPr>
        <p:blipFill>
          <a:blip r:embed="rId2"/>
          <a:stretch>
            <a:fillRect/>
          </a:stretch>
        </p:blipFill>
        <p:spPr>
          <a:xfrm>
            <a:off x="1080682" y="187326"/>
            <a:ext cx="9886950" cy="5257592"/>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In the “Needed By” field, we can either type the date, or select the date on the calendar icon, that the purchase will be made.</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sp>
        <p:nvSpPr>
          <p:cNvPr id="6" name="Arrow: Right 5">
            <a:extLst>
              <a:ext uri="{FF2B5EF4-FFF2-40B4-BE49-F238E27FC236}">
                <a16:creationId xmlns:a16="http://schemas.microsoft.com/office/drawing/2014/main" id="{BEEE465B-A569-4CB0-B434-9D8018726ED2}"/>
              </a:ext>
            </a:extLst>
          </p:cNvPr>
          <p:cNvSpPr/>
          <p:nvPr/>
        </p:nvSpPr>
        <p:spPr>
          <a:xfrm>
            <a:off x="6176684" y="2583138"/>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1F5E242-B718-4B78-8E21-00D1D9F23977}"/>
              </a:ext>
            </a:extLst>
          </p:cNvPr>
          <p:cNvSpPr/>
          <p:nvPr/>
        </p:nvSpPr>
        <p:spPr>
          <a:xfrm rot="10800000">
            <a:off x="9269508" y="2583138"/>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4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Next, we will enter our estimated purchase amount in the “Projected Amount” field. Please allow a little extra to make sure you don’t surpass the projected amount. (These funds will return the budget as soon the purchase is reconciled)</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4" name="Picture 3">
            <a:extLst>
              <a:ext uri="{FF2B5EF4-FFF2-40B4-BE49-F238E27FC236}">
                <a16:creationId xmlns:a16="http://schemas.microsoft.com/office/drawing/2014/main" id="{A6B7DCE0-EC4A-4753-BF72-A115CF13C188}"/>
              </a:ext>
            </a:extLst>
          </p:cNvPr>
          <p:cNvPicPr>
            <a:picLocks noChangeAspect="1"/>
          </p:cNvPicPr>
          <p:nvPr/>
        </p:nvPicPr>
        <p:blipFill>
          <a:blip r:embed="rId3"/>
          <a:stretch>
            <a:fillRect/>
          </a:stretch>
        </p:blipFill>
        <p:spPr>
          <a:xfrm>
            <a:off x="1083523" y="187325"/>
            <a:ext cx="9886950" cy="5257592"/>
          </a:xfrm>
          <a:prstGeom prst="rect">
            <a:avLst/>
          </a:prstGeom>
        </p:spPr>
      </p:pic>
      <p:sp>
        <p:nvSpPr>
          <p:cNvPr id="6" name="Arrow: Right 5">
            <a:extLst>
              <a:ext uri="{FF2B5EF4-FFF2-40B4-BE49-F238E27FC236}">
                <a16:creationId xmlns:a16="http://schemas.microsoft.com/office/drawing/2014/main" id="{1DE12D47-D280-4D4D-A9C4-129C8EB79284}"/>
              </a:ext>
            </a:extLst>
          </p:cNvPr>
          <p:cNvSpPr/>
          <p:nvPr/>
        </p:nvSpPr>
        <p:spPr>
          <a:xfrm>
            <a:off x="6176684" y="2852079"/>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951620"/>
      </p:ext>
    </p:extLst>
  </p:cSld>
  <p:clrMapOvr>
    <a:masterClrMapping/>
  </p:clrMapOvr>
</p:sld>
</file>

<file path=ppt/theme/theme1.xml><?xml version="1.0" encoding="utf-8"?>
<a:theme xmlns:a="http://schemas.openxmlformats.org/drawingml/2006/main" name="Theme1">
  <a:themeElements>
    <a:clrScheme name="Frontline">
      <a:dk1>
        <a:srgbClr val="000000"/>
      </a:dk1>
      <a:lt1>
        <a:srgbClr val="FFFFFF"/>
      </a:lt1>
      <a:dk2>
        <a:srgbClr val="44546A"/>
      </a:dk2>
      <a:lt2>
        <a:srgbClr val="E7E6E6"/>
      </a:lt2>
      <a:accent1>
        <a:srgbClr val="7E4082"/>
      </a:accent1>
      <a:accent2>
        <a:srgbClr val="6BCCB3"/>
      </a:accent2>
      <a:accent3>
        <a:srgbClr val="402B56"/>
      </a:accent3>
      <a:accent4>
        <a:srgbClr val="2B4C59"/>
      </a:accent4>
      <a:accent5>
        <a:srgbClr val="E56953"/>
      </a:accent5>
      <a:accent6>
        <a:srgbClr val="4EC3E0"/>
      </a:accent6>
      <a:hlink>
        <a:srgbClr val="E56953"/>
      </a:hlink>
      <a:folHlink>
        <a:srgbClr val="E5695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68444AE-A2CA-4848-9353-CC8276101D8F}" vid="{C55B8DA4-3013-444D-BEE2-453D01ECC28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A1B90823AE664EACD37295B6A54792" ma:contentTypeVersion="5" ma:contentTypeDescription="Create a new document." ma:contentTypeScope="" ma:versionID="e2e073038c8f6d97e75a1d86c1795a17">
  <xsd:schema xmlns:xsd="http://www.w3.org/2001/XMLSchema" xmlns:xs="http://www.w3.org/2001/XMLSchema" xmlns:p="http://schemas.microsoft.com/office/2006/metadata/properties" xmlns:ns3="554d3c20-af09-4882-b279-a895cded4201" targetNamespace="http://schemas.microsoft.com/office/2006/metadata/properties" ma:root="true" ma:fieldsID="8aa320d54b7ee59d45bca4e3487ee055" ns3:_="">
    <xsd:import namespace="554d3c20-af09-4882-b279-a895cded4201"/>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d3c20-af09-4882-b279-a895cded420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2D5B2B-4A0A-4E1C-B134-3B5906E6D464}">
  <ds:schemaRefs>
    <ds:schemaRef ds:uri="http://schemas.microsoft.com/sharepoint/v3/contenttype/forms"/>
  </ds:schemaRefs>
</ds:datastoreItem>
</file>

<file path=customXml/itemProps2.xml><?xml version="1.0" encoding="utf-8"?>
<ds:datastoreItem xmlns:ds="http://schemas.openxmlformats.org/officeDocument/2006/customXml" ds:itemID="{759ED869-1BE3-4B7E-AEAB-DFE376A31E6F}">
  <ds:schemaRefs>
    <ds:schemaRef ds:uri="http://schemas.microsoft.com/office/2006/metadata/properties"/>
    <ds:schemaRef ds:uri="http://www.w3.org/XML/1998/namespace"/>
    <ds:schemaRef ds:uri="http://schemas.microsoft.com/office/2006/documentManagement/types"/>
    <ds:schemaRef ds:uri="554d3c20-af09-4882-b279-a895cded4201"/>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D1AB513-450A-49DF-B585-C85BC1B30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d3c20-af09-4882-b279-a895cded42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122</TotalTime>
  <Words>475</Words>
  <Application>Microsoft Office PowerPoint</Application>
  <PresentationFormat>Widescreen</PresentationFormat>
  <Paragraphs>29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Theme1</vt:lpstr>
      <vt:lpstr>Credit Card Request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Logging In</dc:title>
  <dc:creator>Jeremy Torres</dc:creator>
  <cp:lastModifiedBy>Kay Cannon</cp:lastModifiedBy>
  <cp:revision>16</cp:revision>
  <dcterms:created xsi:type="dcterms:W3CDTF">2024-06-13T13:08:03Z</dcterms:created>
  <dcterms:modified xsi:type="dcterms:W3CDTF">2024-07-24T18:54:20Z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0x01010070A1B90823AE664EACD37295B6A54792</vt:lpwstr>
  </property>
</Properties>
</file>